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74" r:id="rId8"/>
    <p:sldId id="277" r:id="rId9"/>
    <p:sldId id="260" r:id="rId10"/>
    <p:sldId id="269" r:id="rId11"/>
    <p:sldId id="268" r:id="rId12"/>
    <p:sldId id="278" r:id="rId13"/>
    <p:sldId id="282" r:id="rId14"/>
    <p:sldId id="261" r:id="rId15"/>
    <p:sldId id="270" r:id="rId16"/>
    <p:sldId id="283" r:id="rId17"/>
    <p:sldId id="279" r:id="rId18"/>
    <p:sldId id="280" r:id="rId19"/>
    <p:sldId id="281" r:id="rId20"/>
    <p:sldId id="272" r:id="rId21"/>
    <p:sldId id="273" r:id="rId22"/>
    <p:sldId id="262" r:id="rId23"/>
    <p:sldId id="275" r:id="rId24"/>
    <p:sldId id="284" r:id="rId25"/>
    <p:sldId id="28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eg>
</file>

<file path=ppt/media/image23.jpeg>
</file>

<file path=ppt/media/image2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ga-I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5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30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2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79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ga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7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559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22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4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28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8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69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 smtClean="0"/>
              <a:t>Click to edit Master text styles</a:t>
            </a:r>
          </a:p>
          <a:p>
            <a:pPr lvl="1"/>
            <a:r>
              <a:rPr lang="ga-IE" smtClean="0"/>
              <a:t>Second level</a:t>
            </a:r>
          </a:p>
          <a:p>
            <a:pPr lvl="2"/>
            <a:r>
              <a:rPr lang="ga-IE" smtClean="0"/>
              <a:t>Third level</a:t>
            </a:r>
          </a:p>
          <a:p>
            <a:pPr lvl="3"/>
            <a:r>
              <a:rPr lang="ga-IE" smtClean="0"/>
              <a:t>Fourth level</a:t>
            </a:r>
          </a:p>
          <a:p>
            <a:pPr lvl="4"/>
            <a:r>
              <a:rPr lang="ga-I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F10E5-1D96-D64B-9531-F592832C9B4D}" type="datetimeFigureOut">
              <a:rPr lang="en-US" smtClean="0"/>
              <a:pPr/>
              <a:t>5/24/2016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578CC-CA7C-9E40-A00A-8F0DD10D99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i="1" dirty="0" err="1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Visualising</a:t>
            </a:r>
            <a:r>
              <a:rPr lang="en-US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Billions of sequence reads with </a:t>
            </a:r>
            <a:r>
              <a:rPr lang="en-US" b="1" i="1" dirty="0" err="1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r>
              <a:rPr lang="en-US" b="1" i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&amp; </a:t>
            </a:r>
            <a:r>
              <a:rPr lang="en-US" b="1" i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i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…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839312"/>
          </a:xfrm>
        </p:spPr>
        <p:txBody>
          <a:bodyPr>
            <a:norm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… and R</a:t>
            </a:r>
          </a:p>
          <a:p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63149" y="5178005"/>
            <a:ext cx="354591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Karsten Hokamp</a:t>
            </a:r>
          </a:p>
          <a:p>
            <a:pPr algn="ctr"/>
            <a:r>
              <a:rPr lang="en-US" sz="2400" b="1" dirty="0" smtClean="0"/>
              <a:t>9</a:t>
            </a:r>
            <a:r>
              <a:rPr lang="en-US" sz="2400" b="1" baseline="30000" dirty="0" smtClean="0"/>
              <a:t>th</a:t>
            </a:r>
            <a:r>
              <a:rPr lang="en-US" sz="2400" b="1" dirty="0" smtClean="0"/>
              <a:t> Feb 2014</a:t>
            </a:r>
          </a:p>
          <a:p>
            <a:pPr algn="ctr"/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690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14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890"/>
            <a:ext cx="9144000" cy="482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15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14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890"/>
            <a:ext cx="9144000" cy="482114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0" y="2551548"/>
            <a:ext cx="3775439" cy="1830707"/>
          </a:xfrm>
          <a:prstGeom prst="roundRect">
            <a:avLst/>
          </a:prstGeom>
          <a:solidFill>
            <a:schemeClr val="accent3">
              <a:alpha val="4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0" y="4660520"/>
            <a:ext cx="3924169" cy="1830707"/>
          </a:xfrm>
          <a:prstGeom prst="roundRect">
            <a:avLst/>
          </a:prstGeom>
          <a:solidFill>
            <a:schemeClr val="tx2">
              <a:lumMod val="60000"/>
              <a:lumOff val="40000"/>
              <a:alpha val="4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775439" y="2932787"/>
            <a:ext cx="5368561" cy="107188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4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715123" y="1876475"/>
            <a:ext cx="5556522" cy="343257"/>
          </a:xfrm>
          <a:prstGeom prst="roundRect">
            <a:avLst/>
          </a:prstGeom>
          <a:solidFill>
            <a:schemeClr val="accent2">
              <a:lumMod val="60000"/>
              <a:lumOff val="40000"/>
              <a:alpha val="4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504533" y="4157073"/>
            <a:ext cx="2261594" cy="659975"/>
          </a:xfrm>
          <a:prstGeom prst="roundRect">
            <a:avLst/>
          </a:prstGeom>
          <a:solidFill>
            <a:schemeClr val="accent4">
              <a:lumMod val="60000"/>
              <a:lumOff val="40000"/>
              <a:alpha val="4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91938" y="2471455"/>
            <a:ext cx="2739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  <a:r>
              <a:rPr lang="en-US" sz="2400" b="1" dirty="0" smtClean="0"/>
              <a:t>bsolute expression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00410" y="4591868"/>
            <a:ext cx="3049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</a:t>
            </a:r>
            <a:r>
              <a:rPr lang="en-US" sz="2400" b="1" dirty="0" smtClean="0"/>
              <a:t>ifferential expression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53396" y="1758067"/>
            <a:ext cx="2165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database query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415121" y="2853026"/>
            <a:ext cx="2292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gene annotation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817082" y="4198855"/>
            <a:ext cx="1914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data retrieval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6783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14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890"/>
            <a:ext cx="9144000" cy="48211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4313603"/>
            <a:ext cx="9144000" cy="25443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26" y="2788186"/>
            <a:ext cx="8636000" cy="23114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9964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14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890"/>
            <a:ext cx="9144000" cy="4821146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569506" y="4130533"/>
            <a:ext cx="1315684" cy="652189"/>
          </a:xfrm>
          <a:prstGeom prst="ellipse">
            <a:avLst/>
          </a:prstGeom>
          <a:noFill/>
          <a:ln w="76200" cmpd="sng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4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711" b="534"/>
          <a:stretch/>
        </p:blipFill>
        <p:spPr>
          <a:xfrm>
            <a:off x="3601" y="1544657"/>
            <a:ext cx="9136799" cy="4839931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98615" y="3075880"/>
            <a:ext cx="8559800" cy="2401290"/>
            <a:chOff x="292100" y="2183410"/>
            <a:chExt cx="8559800" cy="240129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2100" y="2273300"/>
              <a:ext cx="8559800" cy="231140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>
              <a:reflection blurRad="12700" stA="28000" endPos="28000" dist="5000" dir="5400000" sy="-100000" algn="bl" rotWithShape="0"/>
            </a:effectLst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9" name="TextBox 8"/>
            <p:cNvSpPr txBox="1"/>
            <p:nvPr/>
          </p:nvSpPr>
          <p:spPr>
            <a:xfrm>
              <a:off x="3111877" y="2183410"/>
              <a:ext cx="3275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Genome Research, 2009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3385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4225" r="18924" b="20507"/>
          <a:stretch/>
        </p:blipFill>
        <p:spPr>
          <a:xfrm>
            <a:off x="0" y="1384471"/>
            <a:ext cx="9141910" cy="459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7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815" r="38818" b="24893"/>
          <a:stretch/>
        </p:blipFill>
        <p:spPr>
          <a:xfrm>
            <a:off x="0" y="1304378"/>
            <a:ext cx="9112206" cy="5553621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114004" y="1521775"/>
            <a:ext cx="2917385" cy="2837596"/>
          </a:xfrm>
          <a:prstGeom prst="roundRect">
            <a:avLst/>
          </a:prstGeom>
          <a:noFill/>
          <a:ln w="76200" cmpd="sng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4225" r="18924" b="20507"/>
          <a:stretch/>
        </p:blipFill>
        <p:spPr>
          <a:xfrm>
            <a:off x="0" y="1384471"/>
            <a:ext cx="9141910" cy="45996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341" y="723900"/>
            <a:ext cx="63500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0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4225" r="18924" b="20507"/>
          <a:stretch/>
        </p:blipFill>
        <p:spPr>
          <a:xfrm>
            <a:off x="0" y="1384471"/>
            <a:ext cx="9141910" cy="45996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113" y="3200360"/>
            <a:ext cx="5816600" cy="372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689" y="2084548"/>
            <a:ext cx="12319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94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4225" r="18924" b="20507"/>
          <a:stretch/>
        </p:blipFill>
        <p:spPr>
          <a:xfrm>
            <a:off x="0" y="1384471"/>
            <a:ext cx="9141910" cy="4599651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" y="1281495"/>
            <a:ext cx="2082212" cy="4942908"/>
          </a:xfrm>
          <a:prstGeom prst="roundRect">
            <a:avLst/>
          </a:prstGeom>
          <a:noFill/>
          <a:ln w="76200" cmpd="sng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3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9491"/>
          <a:stretch/>
        </p:blipFill>
        <p:spPr>
          <a:xfrm>
            <a:off x="1003300" y="2151077"/>
            <a:ext cx="7136700" cy="3672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356"/>
            <a:ext cx="8229600" cy="1143000"/>
          </a:xfrm>
        </p:spPr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R plots for data checks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396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Expression density plots</a:t>
            </a:r>
            <a:r>
              <a:rPr lang="en-US" sz="2400" dirty="0" smtClean="0"/>
              <a:t>:</a:t>
            </a:r>
          </a:p>
          <a:p>
            <a:pPr>
              <a:buFontTx/>
              <a:buChar char="-"/>
            </a:pPr>
            <a:r>
              <a:rPr lang="en-US" sz="2400" dirty="0" smtClean="0"/>
              <a:t>High-level </a:t>
            </a:r>
            <a:r>
              <a:rPr lang="en-US" sz="2400" dirty="0" err="1" smtClean="0"/>
              <a:t>visualisation</a:t>
            </a:r>
            <a:r>
              <a:rPr lang="en-US" sz="2400" dirty="0" smtClean="0"/>
              <a:t> of data distribution</a:t>
            </a:r>
          </a:p>
          <a:p>
            <a:pPr>
              <a:buFontTx/>
              <a:buChar char="-"/>
            </a:pPr>
            <a:r>
              <a:rPr lang="en-US" sz="2400" dirty="0" smtClean="0"/>
              <a:t>Comparison between different samples and </a:t>
            </a:r>
            <a:r>
              <a:rPr lang="en-US" sz="2400" dirty="0" err="1" smtClean="0"/>
              <a:t>normalisations</a:t>
            </a:r>
            <a:endParaRPr lang="en-US" sz="24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544508" y="5949794"/>
            <a:ext cx="6921639" cy="0"/>
          </a:xfrm>
          <a:prstGeom prst="straightConnector1">
            <a:avLst/>
          </a:prstGeom>
          <a:ln w="76200" cmpd="sng">
            <a:solidFill>
              <a:srgbClr val="00F8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696908" y="2826150"/>
            <a:ext cx="0" cy="3276045"/>
          </a:xfrm>
          <a:prstGeom prst="straightConnector1">
            <a:avLst/>
          </a:prstGeom>
          <a:ln w="76200" cmpd="sng">
            <a:solidFill>
              <a:srgbClr val="00F8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59726" y="6075657"/>
            <a:ext cx="4033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</a:t>
            </a:r>
            <a:r>
              <a:rPr lang="en-US" sz="2400" dirty="0" smtClean="0"/>
              <a:t>ene expression measurement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569518" y="4269363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density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973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1733" r="5000"/>
          <a:stretch/>
        </p:blipFill>
        <p:spPr>
          <a:xfrm>
            <a:off x="274578" y="1299001"/>
            <a:ext cx="8686800" cy="555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6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7742"/>
            <a:ext cx="9144000" cy="568652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29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JBrowse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features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20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928"/>
          <a:stretch/>
        </p:blipFill>
        <p:spPr>
          <a:xfrm flipH="1">
            <a:off x="0" y="1665530"/>
            <a:ext cx="9144000" cy="51924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Outlook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32037"/>
            <a:ext cx="8229600" cy="4525963"/>
          </a:xfrm>
        </p:spPr>
        <p:txBody>
          <a:bodyPr/>
          <a:lstStyle/>
          <a:p>
            <a:r>
              <a:rPr lang="en-US" dirty="0" smtClean="0"/>
              <a:t>Many </a:t>
            </a:r>
            <a:r>
              <a:rPr lang="en-US" dirty="0" err="1" smtClean="0"/>
              <a:t>SalCom</a:t>
            </a:r>
            <a:r>
              <a:rPr lang="en-US" dirty="0" err="1"/>
              <a:t>s</a:t>
            </a:r>
            <a:endParaRPr lang="en-US" dirty="0" smtClean="0"/>
          </a:p>
          <a:p>
            <a:r>
              <a:rPr lang="en-US" dirty="0" err="1" smtClean="0"/>
              <a:t>JBrowse</a:t>
            </a:r>
            <a:r>
              <a:rPr lang="en-US" dirty="0" smtClean="0"/>
              <a:t> 2</a:t>
            </a:r>
          </a:p>
          <a:p>
            <a:pPr lvl="1"/>
            <a:r>
              <a:rPr lang="en-US" dirty="0" smtClean="0"/>
              <a:t>Circular genome support</a:t>
            </a:r>
          </a:p>
          <a:p>
            <a:pPr lvl="1"/>
            <a:r>
              <a:rPr lang="en-US" dirty="0" err="1" smtClean="0"/>
              <a:t>Subtracks</a:t>
            </a:r>
            <a:endParaRPr lang="en-US" dirty="0" smtClean="0"/>
          </a:p>
          <a:p>
            <a:pPr lvl="1"/>
            <a:r>
              <a:rPr lang="en-US" dirty="0" smtClean="0"/>
              <a:t>User configurable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69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4928"/>
          <a:stretch/>
        </p:blipFill>
        <p:spPr>
          <a:xfrm flipH="1">
            <a:off x="0" y="1665530"/>
            <a:ext cx="9144000" cy="51924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Acknowledgements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32037"/>
            <a:ext cx="8229600" cy="4525963"/>
          </a:xfrm>
        </p:spPr>
        <p:txBody>
          <a:bodyPr/>
          <a:lstStyle/>
          <a:p>
            <a:r>
              <a:rPr lang="en-US" dirty="0" smtClean="0"/>
              <a:t>Jay Hinton</a:t>
            </a:r>
          </a:p>
          <a:p>
            <a:r>
              <a:rPr lang="en-US" dirty="0" smtClean="0"/>
              <a:t>His lab members</a:t>
            </a:r>
          </a:p>
          <a:p>
            <a:r>
              <a:rPr lang="en-US" dirty="0" smtClean="0"/>
              <a:t>Tyrrell Conway</a:t>
            </a:r>
          </a:p>
          <a:p>
            <a:r>
              <a:rPr lang="en-US" dirty="0" smtClean="0"/>
              <a:t>Joe Grissom</a:t>
            </a:r>
          </a:p>
          <a:p>
            <a:r>
              <a:rPr lang="en-US" dirty="0" smtClean="0"/>
              <a:t>Robert </a:t>
            </a:r>
            <a:r>
              <a:rPr lang="en-US" dirty="0" err="1" smtClean="0"/>
              <a:t>Buehls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21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Unveiling SalCom v2.0</a:t>
            </a:r>
            <a:endParaRPr lang="en-GB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18668" r="22055" b="8362"/>
          <a:stretch>
            <a:fillRect/>
          </a:stretch>
        </p:blipFill>
        <p:spPr bwMode="auto">
          <a:xfrm>
            <a:off x="0" y="1052736"/>
            <a:ext cx="8892480" cy="468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C:\Users\Administrator\Desktop\karsten_hokamp.jpg"/>
          <p:cNvPicPr>
            <a:picLocks noChangeAspect="1" noChangeArrowheads="1"/>
          </p:cNvPicPr>
          <p:nvPr/>
        </p:nvPicPr>
        <p:blipFill>
          <a:blip r:embed="rId3" cstate="print"/>
          <a:srcRect b="13508"/>
          <a:stretch>
            <a:fillRect/>
          </a:stretch>
        </p:blipFill>
        <p:spPr bwMode="auto">
          <a:xfrm>
            <a:off x="7812360" y="5562651"/>
            <a:ext cx="1038996" cy="1295349"/>
          </a:xfrm>
          <a:prstGeom prst="rect">
            <a:avLst/>
          </a:prstGeom>
          <a:noFill/>
        </p:spPr>
      </p:pic>
      <p:grpSp>
        <p:nvGrpSpPr>
          <p:cNvPr id="3" name="Group 12"/>
          <p:cNvGrpSpPr/>
          <p:nvPr/>
        </p:nvGrpSpPr>
        <p:grpSpPr>
          <a:xfrm>
            <a:off x="6504373" y="5543863"/>
            <a:ext cx="1118586" cy="1314137"/>
            <a:chOff x="6504373" y="5543863"/>
            <a:chExt cx="1118586" cy="1314137"/>
          </a:xfrm>
        </p:grpSpPr>
        <p:grpSp>
          <p:nvGrpSpPr>
            <p:cNvPr id="4" name="Group 10"/>
            <p:cNvGrpSpPr/>
            <p:nvPr/>
          </p:nvGrpSpPr>
          <p:grpSpPr>
            <a:xfrm>
              <a:off x="6504373" y="5553431"/>
              <a:ext cx="1118586" cy="1304569"/>
              <a:chOff x="6504373" y="5553431"/>
              <a:chExt cx="1118586" cy="1304569"/>
            </a:xfrm>
          </p:grpSpPr>
          <p:pic>
            <p:nvPicPr>
              <p:cNvPr id="8" name="Picture 7" descr="Macintosh HD:Users:tconway:Documents:WPDocs:TENURE:DSC_6670.JPG"/>
              <p:cNvPicPr/>
              <p:nvPr/>
            </p:nvPicPr>
            <p:blipFill>
              <a:blip r:embed="rId4" cstate="print">
                <a:clrChange>
                  <a:clrFrom>
                    <a:srgbClr val="465397"/>
                  </a:clrFrom>
                  <a:clrTo>
                    <a:srgbClr val="465397">
                      <a:alpha val="0"/>
                    </a:srgbClr>
                  </a:clrTo>
                </a:clrChange>
                <a:lum bright="1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88224" y="5553431"/>
                <a:ext cx="871287" cy="130456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" name="Freeform 8"/>
              <p:cNvSpPr/>
              <p:nvPr/>
            </p:nvSpPr>
            <p:spPr bwMode="auto">
              <a:xfrm>
                <a:off x="6504373" y="5874058"/>
                <a:ext cx="313677" cy="582967"/>
              </a:xfrm>
              <a:custGeom>
                <a:avLst/>
                <a:gdLst>
                  <a:gd name="connsiteX0" fmla="*/ 272248 w 313677"/>
                  <a:gd name="connsiteY0" fmla="*/ 0 h 582967"/>
                  <a:gd name="connsiteX1" fmla="*/ 266330 w 313677"/>
                  <a:gd name="connsiteY1" fmla="*/ 145002 h 582967"/>
                  <a:gd name="connsiteX2" fmla="*/ 313677 w 313677"/>
                  <a:gd name="connsiteY2" fmla="*/ 278167 h 582967"/>
                  <a:gd name="connsiteX3" fmla="*/ 310718 w 313677"/>
                  <a:gd name="connsiteY3" fmla="*/ 322556 h 582967"/>
                  <a:gd name="connsiteX4" fmla="*/ 281126 w 313677"/>
                  <a:gd name="connsiteY4" fmla="*/ 384699 h 582967"/>
                  <a:gd name="connsiteX5" fmla="*/ 266330 w 313677"/>
                  <a:gd name="connsiteY5" fmla="*/ 432047 h 582967"/>
                  <a:gd name="connsiteX6" fmla="*/ 29592 w 313677"/>
                  <a:gd name="connsiteY6" fmla="*/ 582967 h 582967"/>
                  <a:gd name="connsiteX7" fmla="*/ 0 w 313677"/>
                  <a:gd name="connsiteY7" fmla="*/ 142043 h 582967"/>
                  <a:gd name="connsiteX8" fmla="*/ 65103 w 313677"/>
                  <a:gd name="connsiteY8" fmla="*/ 65103 h 582967"/>
                  <a:gd name="connsiteX9" fmla="*/ 94695 w 313677"/>
                  <a:gd name="connsiteY9" fmla="*/ 59185 h 582967"/>
                  <a:gd name="connsiteX10" fmla="*/ 272248 w 313677"/>
                  <a:gd name="connsiteY10" fmla="*/ 0 h 58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3677" h="582967">
                    <a:moveTo>
                      <a:pt x="272248" y="0"/>
                    </a:moveTo>
                    <a:lnTo>
                      <a:pt x="266330" y="145002"/>
                    </a:lnTo>
                    <a:lnTo>
                      <a:pt x="313677" y="278167"/>
                    </a:lnTo>
                    <a:lnTo>
                      <a:pt x="310718" y="322556"/>
                    </a:lnTo>
                    <a:lnTo>
                      <a:pt x="281126" y="384699"/>
                    </a:lnTo>
                    <a:lnTo>
                      <a:pt x="266330" y="432047"/>
                    </a:lnTo>
                    <a:lnTo>
                      <a:pt x="29592" y="582967"/>
                    </a:lnTo>
                    <a:lnTo>
                      <a:pt x="0" y="142043"/>
                    </a:lnTo>
                    <a:lnTo>
                      <a:pt x="65103" y="65103"/>
                    </a:lnTo>
                    <a:lnTo>
                      <a:pt x="94695" y="59185"/>
                    </a:lnTo>
                    <a:lnTo>
                      <a:pt x="2722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8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7140606" y="5968753"/>
                <a:ext cx="482353" cy="488272"/>
              </a:xfrm>
              <a:custGeom>
                <a:avLst/>
                <a:gdLst>
                  <a:gd name="connsiteX0" fmla="*/ 71021 w 482353"/>
                  <a:gd name="connsiteY0" fmla="*/ 0 h 488272"/>
                  <a:gd name="connsiteX1" fmla="*/ 56225 w 482353"/>
                  <a:gd name="connsiteY1" fmla="*/ 100614 h 488272"/>
                  <a:gd name="connsiteX2" fmla="*/ 26633 w 482353"/>
                  <a:gd name="connsiteY2" fmla="*/ 201228 h 488272"/>
                  <a:gd name="connsiteX3" fmla="*/ 0 w 482353"/>
                  <a:gd name="connsiteY3" fmla="*/ 251534 h 488272"/>
                  <a:gd name="connsiteX4" fmla="*/ 8877 w 482353"/>
                  <a:gd name="connsiteY4" fmla="*/ 295923 h 488272"/>
                  <a:gd name="connsiteX5" fmla="*/ 50307 w 482353"/>
                  <a:gd name="connsiteY5" fmla="*/ 322556 h 488272"/>
                  <a:gd name="connsiteX6" fmla="*/ 316637 w 482353"/>
                  <a:gd name="connsiteY6" fmla="*/ 411332 h 488272"/>
                  <a:gd name="connsiteX7" fmla="*/ 248575 w 482353"/>
                  <a:gd name="connsiteY7" fmla="*/ 393577 h 488272"/>
                  <a:gd name="connsiteX8" fmla="*/ 381740 w 482353"/>
                  <a:gd name="connsiteY8" fmla="*/ 488272 h 488272"/>
                  <a:gd name="connsiteX9" fmla="*/ 482353 w 482353"/>
                  <a:gd name="connsiteY9" fmla="*/ 352148 h 488272"/>
                  <a:gd name="connsiteX10" fmla="*/ 71021 w 482353"/>
                  <a:gd name="connsiteY10" fmla="*/ 0 h 488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82353" h="488272">
                    <a:moveTo>
                      <a:pt x="71021" y="0"/>
                    </a:moveTo>
                    <a:lnTo>
                      <a:pt x="56225" y="100614"/>
                    </a:lnTo>
                    <a:lnTo>
                      <a:pt x="26633" y="201228"/>
                    </a:lnTo>
                    <a:lnTo>
                      <a:pt x="0" y="251534"/>
                    </a:lnTo>
                    <a:lnTo>
                      <a:pt x="8877" y="295923"/>
                    </a:lnTo>
                    <a:lnTo>
                      <a:pt x="50307" y="322556"/>
                    </a:lnTo>
                    <a:lnTo>
                      <a:pt x="316637" y="411332"/>
                    </a:lnTo>
                    <a:lnTo>
                      <a:pt x="248575" y="393577"/>
                    </a:lnTo>
                    <a:lnTo>
                      <a:pt x="381740" y="488272"/>
                    </a:lnTo>
                    <a:lnTo>
                      <a:pt x="482353" y="352148"/>
                    </a:lnTo>
                    <a:lnTo>
                      <a:pt x="710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8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sp>
          <p:nvSpPr>
            <p:cNvPr id="12" name="Rectangle 11"/>
            <p:cNvSpPr/>
            <p:nvPr/>
          </p:nvSpPr>
          <p:spPr bwMode="auto">
            <a:xfrm>
              <a:off x="6539888" y="5543863"/>
              <a:ext cx="216024" cy="21602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Unveiling SalCom v3.0</a:t>
            </a:r>
            <a:endParaRPr lang="en-GB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3465" r="18812" b="8362"/>
          <a:stretch>
            <a:fillRect/>
          </a:stretch>
        </p:blipFill>
        <p:spPr bwMode="auto">
          <a:xfrm>
            <a:off x="179512" y="1052735"/>
            <a:ext cx="8496944" cy="5188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C:\Users\Administrator\Desktop\karsten_hokamp.jpg"/>
          <p:cNvPicPr>
            <a:picLocks noChangeAspect="1" noChangeArrowheads="1"/>
          </p:cNvPicPr>
          <p:nvPr/>
        </p:nvPicPr>
        <p:blipFill>
          <a:blip r:embed="rId3" cstate="print"/>
          <a:srcRect b="13508"/>
          <a:stretch>
            <a:fillRect/>
          </a:stretch>
        </p:blipFill>
        <p:spPr bwMode="auto">
          <a:xfrm>
            <a:off x="1403648" y="5562651"/>
            <a:ext cx="1038996" cy="1295349"/>
          </a:xfrm>
          <a:prstGeom prst="rect">
            <a:avLst/>
          </a:prstGeom>
          <a:noFill/>
        </p:spPr>
      </p:pic>
      <p:grpSp>
        <p:nvGrpSpPr>
          <p:cNvPr id="3" name="Group 8"/>
          <p:cNvGrpSpPr/>
          <p:nvPr/>
        </p:nvGrpSpPr>
        <p:grpSpPr>
          <a:xfrm>
            <a:off x="141046" y="5543863"/>
            <a:ext cx="1118586" cy="1314137"/>
            <a:chOff x="6504373" y="5543863"/>
            <a:chExt cx="1118586" cy="1314137"/>
          </a:xfrm>
        </p:grpSpPr>
        <p:grpSp>
          <p:nvGrpSpPr>
            <p:cNvPr id="4" name="Group 10"/>
            <p:cNvGrpSpPr/>
            <p:nvPr/>
          </p:nvGrpSpPr>
          <p:grpSpPr>
            <a:xfrm>
              <a:off x="6504373" y="5553431"/>
              <a:ext cx="1118586" cy="1304569"/>
              <a:chOff x="6504373" y="5553431"/>
              <a:chExt cx="1118586" cy="1304569"/>
            </a:xfrm>
          </p:grpSpPr>
          <p:pic>
            <p:nvPicPr>
              <p:cNvPr id="12" name="Picture 11" descr="Macintosh HD:Users:tconway:Documents:WPDocs:TENURE:DSC_6670.JPG"/>
              <p:cNvPicPr/>
              <p:nvPr/>
            </p:nvPicPr>
            <p:blipFill>
              <a:blip r:embed="rId4" cstate="print">
                <a:clrChange>
                  <a:clrFrom>
                    <a:srgbClr val="465397"/>
                  </a:clrFrom>
                  <a:clrTo>
                    <a:srgbClr val="465397">
                      <a:alpha val="0"/>
                    </a:srgbClr>
                  </a:clrTo>
                </a:clrChange>
                <a:lum bright="1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88224" y="5553431"/>
                <a:ext cx="871287" cy="130456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" name="Freeform 12"/>
              <p:cNvSpPr/>
              <p:nvPr/>
            </p:nvSpPr>
            <p:spPr bwMode="auto">
              <a:xfrm>
                <a:off x="6504373" y="5874058"/>
                <a:ext cx="313677" cy="582967"/>
              </a:xfrm>
              <a:custGeom>
                <a:avLst/>
                <a:gdLst>
                  <a:gd name="connsiteX0" fmla="*/ 272248 w 313677"/>
                  <a:gd name="connsiteY0" fmla="*/ 0 h 582967"/>
                  <a:gd name="connsiteX1" fmla="*/ 266330 w 313677"/>
                  <a:gd name="connsiteY1" fmla="*/ 145002 h 582967"/>
                  <a:gd name="connsiteX2" fmla="*/ 313677 w 313677"/>
                  <a:gd name="connsiteY2" fmla="*/ 278167 h 582967"/>
                  <a:gd name="connsiteX3" fmla="*/ 310718 w 313677"/>
                  <a:gd name="connsiteY3" fmla="*/ 322556 h 582967"/>
                  <a:gd name="connsiteX4" fmla="*/ 281126 w 313677"/>
                  <a:gd name="connsiteY4" fmla="*/ 384699 h 582967"/>
                  <a:gd name="connsiteX5" fmla="*/ 266330 w 313677"/>
                  <a:gd name="connsiteY5" fmla="*/ 432047 h 582967"/>
                  <a:gd name="connsiteX6" fmla="*/ 29592 w 313677"/>
                  <a:gd name="connsiteY6" fmla="*/ 582967 h 582967"/>
                  <a:gd name="connsiteX7" fmla="*/ 0 w 313677"/>
                  <a:gd name="connsiteY7" fmla="*/ 142043 h 582967"/>
                  <a:gd name="connsiteX8" fmla="*/ 65103 w 313677"/>
                  <a:gd name="connsiteY8" fmla="*/ 65103 h 582967"/>
                  <a:gd name="connsiteX9" fmla="*/ 94695 w 313677"/>
                  <a:gd name="connsiteY9" fmla="*/ 59185 h 582967"/>
                  <a:gd name="connsiteX10" fmla="*/ 272248 w 313677"/>
                  <a:gd name="connsiteY10" fmla="*/ 0 h 58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3677" h="582967">
                    <a:moveTo>
                      <a:pt x="272248" y="0"/>
                    </a:moveTo>
                    <a:lnTo>
                      <a:pt x="266330" y="145002"/>
                    </a:lnTo>
                    <a:lnTo>
                      <a:pt x="313677" y="278167"/>
                    </a:lnTo>
                    <a:lnTo>
                      <a:pt x="310718" y="322556"/>
                    </a:lnTo>
                    <a:lnTo>
                      <a:pt x="281126" y="384699"/>
                    </a:lnTo>
                    <a:lnTo>
                      <a:pt x="266330" y="432047"/>
                    </a:lnTo>
                    <a:lnTo>
                      <a:pt x="29592" y="582967"/>
                    </a:lnTo>
                    <a:lnTo>
                      <a:pt x="0" y="142043"/>
                    </a:lnTo>
                    <a:lnTo>
                      <a:pt x="65103" y="65103"/>
                    </a:lnTo>
                    <a:lnTo>
                      <a:pt x="94695" y="59185"/>
                    </a:lnTo>
                    <a:lnTo>
                      <a:pt x="2722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8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 bwMode="auto">
              <a:xfrm>
                <a:off x="7140606" y="5968753"/>
                <a:ext cx="482353" cy="488272"/>
              </a:xfrm>
              <a:custGeom>
                <a:avLst/>
                <a:gdLst>
                  <a:gd name="connsiteX0" fmla="*/ 71021 w 482353"/>
                  <a:gd name="connsiteY0" fmla="*/ 0 h 488272"/>
                  <a:gd name="connsiteX1" fmla="*/ 56225 w 482353"/>
                  <a:gd name="connsiteY1" fmla="*/ 100614 h 488272"/>
                  <a:gd name="connsiteX2" fmla="*/ 26633 w 482353"/>
                  <a:gd name="connsiteY2" fmla="*/ 201228 h 488272"/>
                  <a:gd name="connsiteX3" fmla="*/ 0 w 482353"/>
                  <a:gd name="connsiteY3" fmla="*/ 251534 h 488272"/>
                  <a:gd name="connsiteX4" fmla="*/ 8877 w 482353"/>
                  <a:gd name="connsiteY4" fmla="*/ 295923 h 488272"/>
                  <a:gd name="connsiteX5" fmla="*/ 50307 w 482353"/>
                  <a:gd name="connsiteY5" fmla="*/ 322556 h 488272"/>
                  <a:gd name="connsiteX6" fmla="*/ 316637 w 482353"/>
                  <a:gd name="connsiteY6" fmla="*/ 411332 h 488272"/>
                  <a:gd name="connsiteX7" fmla="*/ 248575 w 482353"/>
                  <a:gd name="connsiteY7" fmla="*/ 393577 h 488272"/>
                  <a:gd name="connsiteX8" fmla="*/ 381740 w 482353"/>
                  <a:gd name="connsiteY8" fmla="*/ 488272 h 488272"/>
                  <a:gd name="connsiteX9" fmla="*/ 482353 w 482353"/>
                  <a:gd name="connsiteY9" fmla="*/ 352148 h 488272"/>
                  <a:gd name="connsiteX10" fmla="*/ 71021 w 482353"/>
                  <a:gd name="connsiteY10" fmla="*/ 0 h 488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82353" h="488272">
                    <a:moveTo>
                      <a:pt x="71021" y="0"/>
                    </a:moveTo>
                    <a:lnTo>
                      <a:pt x="56225" y="100614"/>
                    </a:lnTo>
                    <a:lnTo>
                      <a:pt x="26633" y="201228"/>
                    </a:lnTo>
                    <a:lnTo>
                      <a:pt x="0" y="251534"/>
                    </a:lnTo>
                    <a:lnTo>
                      <a:pt x="8877" y="295923"/>
                    </a:lnTo>
                    <a:lnTo>
                      <a:pt x="50307" y="322556"/>
                    </a:lnTo>
                    <a:lnTo>
                      <a:pt x="316637" y="411332"/>
                    </a:lnTo>
                    <a:lnTo>
                      <a:pt x="248575" y="393577"/>
                    </a:lnTo>
                    <a:lnTo>
                      <a:pt x="381740" y="488272"/>
                    </a:lnTo>
                    <a:lnTo>
                      <a:pt x="482353" y="352148"/>
                    </a:lnTo>
                    <a:lnTo>
                      <a:pt x="710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8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 bwMode="auto">
            <a:xfrm>
              <a:off x="6539888" y="5543863"/>
              <a:ext cx="216024" cy="21602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2564" y="6121427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log2-scale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364816" y="3127298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density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54958" y="274368"/>
            <a:ext cx="400057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raw</a:t>
            </a:r>
            <a:r>
              <a:rPr lang="en-US" sz="2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read counts per gene</a:t>
            </a:r>
            <a:endParaRPr lang="en-US" sz="2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0029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52564" y="6109985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log2-scale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364816" y="3115856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density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54958" y="262926"/>
            <a:ext cx="400057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u="sng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DESeq</a:t>
            </a:r>
            <a:r>
              <a:rPr lang="en-US" sz="24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-normalised</a:t>
            </a:r>
            <a:r>
              <a:rPr lang="en-US" sz="2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counts</a:t>
            </a:r>
            <a:endParaRPr lang="en-US" sz="2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6960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52564" y="6109985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log2-scale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364816" y="3115856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density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54958" y="262926"/>
            <a:ext cx="400057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RPKM</a:t>
            </a:r>
            <a:r>
              <a:rPr lang="en-US" sz="2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values</a:t>
            </a:r>
            <a:endParaRPr lang="en-US" sz="2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2932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52564" y="6121427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log2-scale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364816" y="3127298"/>
            <a:ext cx="20135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density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54958" y="274368"/>
            <a:ext cx="400057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TPM</a:t>
            </a:r>
            <a:r>
              <a:rPr lang="en-US" sz="2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values</a:t>
            </a:r>
            <a:endParaRPr lang="en-US" sz="24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1043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149" t="9361" b="7049"/>
          <a:stretch/>
        </p:blipFill>
        <p:spPr>
          <a:xfrm>
            <a:off x="4698047" y="91534"/>
            <a:ext cx="3871112" cy="33410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641" t="9361" b="7049"/>
          <a:stretch/>
        </p:blipFill>
        <p:spPr>
          <a:xfrm>
            <a:off x="846614" y="91534"/>
            <a:ext cx="3851433" cy="33410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3149" t="8421" b="8562"/>
          <a:stretch/>
        </p:blipFill>
        <p:spPr>
          <a:xfrm>
            <a:off x="4698047" y="3432576"/>
            <a:ext cx="3871112" cy="33181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3641" t="8421" b="5878"/>
          <a:stretch/>
        </p:blipFill>
        <p:spPr>
          <a:xfrm>
            <a:off x="846614" y="3432576"/>
            <a:ext cx="3851433" cy="34254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97045" y="102975"/>
            <a:ext cx="813043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Raw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6399036" y="91534"/>
            <a:ext cx="852141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TPM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2459753" y="3456004"/>
            <a:ext cx="1058678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RPKM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6261744" y="3444563"/>
            <a:ext cx="1113205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err="1" smtClean="0"/>
              <a:t>DESeq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0031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53" y="1518070"/>
            <a:ext cx="4791424" cy="53352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10088" y="220829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919751" y="194511"/>
            <a:ext cx="3521692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EEP / LPS on log2-scale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4671487" y="994850"/>
            <a:ext cx="852141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TPM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5964285" y="995395"/>
            <a:ext cx="1113205" cy="52322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err="1" smtClean="0"/>
              <a:t>DESeq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247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8246"/>
            <a:ext cx="9144000" cy="311814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2914"/>
            <a:ext cx="8229600" cy="826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SalCom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9402"/>
            <a:ext cx="9144000" cy="47157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99585" y="5446349"/>
            <a:ext cx="5033920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b</a:t>
            </a:r>
            <a:r>
              <a:rPr lang="en-US" sz="2400" b="1" dirty="0" err="1" smtClean="0"/>
              <a:t>ioinf.gen.tcd.ie</a:t>
            </a:r>
            <a:r>
              <a:rPr lang="en-US" sz="2400" b="1" dirty="0" smtClean="0"/>
              <a:t>/</a:t>
            </a:r>
            <a:r>
              <a:rPr lang="en-US" sz="2400" b="1" dirty="0" err="1" smtClean="0"/>
              <a:t>cgi</a:t>
            </a:r>
            <a:r>
              <a:rPr lang="en-US" sz="2400" b="1" dirty="0" smtClean="0"/>
              <a:t>-bin/</a:t>
            </a:r>
            <a:r>
              <a:rPr lang="en-US" sz="2400" b="1" dirty="0" err="1" smtClean="0"/>
              <a:t>salcom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94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4167</TotalTime>
  <Words>140</Words>
  <Application>Microsoft Office PowerPoint</Application>
  <PresentationFormat>On-screen Show (4:3)</PresentationFormat>
  <Paragraphs>63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Visualising Billions of sequence reads with SalCom &amp; JBrowse… </vt:lpstr>
      <vt:lpstr>R plots for data checks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SalCom features</vt:lpstr>
      <vt:lpstr>SalCom features</vt:lpstr>
      <vt:lpstr>SalCom features</vt:lpstr>
      <vt:lpstr>SalCom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Outlook</vt:lpstr>
      <vt:lpstr>Acknowledgements</vt:lpstr>
      <vt:lpstr>Unveiling SalCom v2.0</vt:lpstr>
      <vt:lpstr>Unveiling SalCom v3.0</vt:lpstr>
    </vt:vector>
  </TitlesOfParts>
  <Company>TCD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Visualising Billions of sequence reads with SalCom &amp; Jbrowse…</dc:title>
  <dc:creator>Karsten Hokamp</dc:creator>
  <cp:lastModifiedBy>Hinton, Jay</cp:lastModifiedBy>
  <cp:revision>37</cp:revision>
  <dcterms:created xsi:type="dcterms:W3CDTF">2014-02-08T09:33:00Z</dcterms:created>
  <dcterms:modified xsi:type="dcterms:W3CDTF">2016-05-24T14:40:25Z</dcterms:modified>
</cp:coreProperties>
</file>

<file path=docProps/thumbnail.jpeg>
</file>